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29"/>
  </p:notesMasterIdLst>
  <p:sldIdLst>
    <p:sldId id="1483" r:id="rId2"/>
    <p:sldId id="1495" r:id="rId3"/>
    <p:sldId id="1512" r:id="rId4"/>
    <p:sldId id="1534" r:id="rId5"/>
    <p:sldId id="1535" r:id="rId6"/>
    <p:sldId id="1497" r:id="rId7"/>
    <p:sldId id="1499" r:id="rId8"/>
    <p:sldId id="1536" r:id="rId9"/>
    <p:sldId id="1537" r:id="rId10"/>
    <p:sldId id="1545" r:id="rId11"/>
    <p:sldId id="1544" r:id="rId12"/>
    <p:sldId id="1538" r:id="rId13"/>
    <p:sldId id="1539" r:id="rId14"/>
    <p:sldId id="1540" r:id="rId15"/>
    <p:sldId id="1546" r:id="rId16"/>
    <p:sldId id="1541" r:id="rId17"/>
    <p:sldId id="1547" r:id="rId18"/>
    <p:sldId id="1542" r:id="rId19"/>
    <p:sldId id="1543" r:id="rId20"/>
    <p:sldId id="1548" r:id="rId21"/>
    <p:sldId id="1549" r:id="rId22"/>
    <p:sldId id="1550" r:id="rId23"/>
    <p:sldId id="1551" r:id="rId24"/>
    <p:sldId id="1552" r:id="rId25"/>
    <p:sldId id="1553" r:id="rId26"/>
    <p:sldId id="1554" r:id="rId27"/>
    <p:sldId id="1502" r:id="rId2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C653927-47C0-4174-9FC0-FC256CF32A5F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90A5E3F-157E-4528-83D4-A700A5E0DD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89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pPr>
              <a:buClr>
                <a:schemeClr val="dk1"/>
              </a:buClr>
              <a:buSzPts val="275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2253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4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5E3F-157E-4528-83D4-A700A5E0DD3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784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8DFC5-E40F-FA13-765F-5326385E9B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C293BE-104F-F99D-2683-99FB14FDA0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2282F-9F2F-7F8B-C5B2-3DE09E3D1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DD818-7E70-1A9F-A976-1E1FBE99E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FE7F3-0B5A-2D9E-1F84-3EBB9640E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231069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3C98D-CEA9-5CDA-AF62-5B9958447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D7D8A-73C3-F58E-988A-BD828CE1A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786F9-21E6-286D-F3AD-733662697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54DEF-54B1-0FBB-3F6D-319A77288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53F59-605B-8457-64F0-4B4CAB984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30436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486A4-6538-0057-16A6-80B056A4D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CE86B-9860-3BAB-31E2-DDDE198D7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6CB4A-4610-32D0-6CD4-FD6D77D2C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8F9D0-4DC0-B4B4-3E90-16D346467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4E23D-0AB3-33BB-25A2-BE629C6E3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701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84E3D-0FBF-8103-558F-2CAE31BC3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34319-9CAF-71F1-76D2-F0DFA75F16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A3BCAE-27CA-8B5D-A988-021EEF350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A56DA-599C-F9DC-3007-5E0FC8393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CEE4F4-C287-445A-7BCC-DFC50C300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643995-132A-CE4B-4593-D7B2E6788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260390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EFB90-A284-5395-C479-70641CDC9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CC8929-46A7-EA23-F675-F141802D1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18F975-4A48-259D-3054-461AFBABF5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544330-3F06-CB53-4F5C-BE7165A8BA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3EB331-3C44-21FA-BBA2-31B83AE64B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D721D7-2FD9-4621-CFAB-660D1446B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5B5714-BF2F-EE03-AEBF-5272785FC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9188E4-CA01-3BDF-77E1-367D3247C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084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D04A7-2543-ED98-631C-FBC3E8C9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54133B-2107-240B-EBC8-56BCDE165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2C1913-23EE-3FBE-D9C2-EE0DFC7F6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3A60F9-454B-877C-CDA7-1C511B821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8247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EF5098-A5D6-206A-4BF4-CEC3E6756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029C49-2FA5-99C5-4DA7-568A9230C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02B80-6898-1B6A-A894-F3BCD4836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923093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6B715-DB37-A352-36E3-9DFEF827E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F6DA3-56F4-2F5E-3BB2-DCC5C3C1E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077A8-AC54-2C54-6529-598BCEE25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F77E2E-5B19-BD77-F1B3-3F817B951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01D984-6E99-E778-B76A-3B0720E19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52A675-7216-88DD-7B25-2992E988F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3761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ECB64-399D-B879-C9E5-848A6D60B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5BF8B7-3D0C-F6FF-A9F7-65464E9539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6CE47-B8AD-8876-1E0C-D577FB697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444ADA-9CA1-1BC3-4DE2-BEC68C977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13D1E9-B7C1-DFFE-50D0-BA0D10598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51FD40-7DA1-A026-4F7C-49FE4AC19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7562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08DEF-70F6-3313-8E8F-225F64C40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D1C88A-2263-E6CD-340B-ADCF66D28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37993-C30C-361C-3AFF-7B3E7663C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D6E23-7175-875E-A456-6F23EF1AB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D0CBA2-3A7B-BB18-24F8-BB2283061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4633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9DB118-B14B-B76F-B1A4-51AFC55343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0EF613-F027-9C28-E741-521382B25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FD4EE9-0BAA-24E0-EFF7-EEA691081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D8583-DA70-0ABA-8D1A-C009D3C90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E9581-A636-EB28-BACC-80D4F490A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698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949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E38684-A71B-41F6-8183-C5723621E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0D28BA-7F1D-C441-9347-3FD3B7B337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F82AC-6D1D-C12F-D1FE-EBE5450877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56C221-9C72-6689-5111-1651700587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9C80D-1A7B-F188-4A2E-2B9D0D9785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29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6" name="Rectangle 445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3215729" y="1764407"/>
            <a:ext cx="5760846" cy="2310312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r>
              <a:rPr lang="zh-CN" altLang="en-US" sz="48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箴  言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第 </a:t>
            </a:r>
            <a:r>
              <a:rPr lang="en-US" altLang="zh-CN" sz="4800" b="1" dirty="0"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3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 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课：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3-4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章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3570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699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详细大纲：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前言：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1:1-1:6</a:t>
            </a: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一、智慧的道路（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1:7-9:18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二、箴言的教导（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10:1-29:27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、所罗门的箴言（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10:1-15:33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2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、智慧人的言语（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16:1-22:16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、智慧人的箴言（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22:17-24:34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、希西家的人的誊录（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25:1-29:27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三、外人的真言（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30:1-31:31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、亚古珥的真言（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30:1-30:33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2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、利慕伊勒王母亲的真言（</a:t>
            </a:r>
            <a:r>
              <a:rPr lang="en-US" altLang="zh-CN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31:1-31:31</a:t>
            </a:r>
            <a:r>
              <a:rPr lang="zh-CN" altLang="en-US" sz="3600" b="1" dirty="0">
                <a:solidFill>
                  <a:schemeClr val="accent1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600" b="1" dirty="0">
              <a:solidFill>
                <a:schemeClr val="accent1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884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B7005FE-05E8-C535-5ED7-D03FC2256A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3110815"/>
              </p:ext>
            </p:extLst>
          </p:nvPr>
        </p:nvGraphicFramePr>
        <p:xfrm>
          <a:off x="2531806" y="0"/>
          <a:ext cx="7128388" cy="6858000"/>
        </p:xfrm>
        <a:graphic>
          <a:graphicData uri="http://schemas.openxmlformats.org/drawingml/2006/table">
            <a:tbl>
              <a:tblPr firstRow="1" firstCol="1" bandRow="1"/>
              <a:tblGrid>
                <a:gridCol w="1226323">
                  <a:extLst>
                    <a:ext uri="{9D8B030D-6E8A-4147-A177-3AD203B41FA5}">
                      <a16:colId xmlns:a16="http://schemas.microsoft.com/office/drawing/2014/main" val="1470406910"/>
                    </a:ext>
                  </a:extLst>
                </a:gridCol>
                <a:gridCol w="1762684">
                  <a:extLst>
                    <a:ext uri="{9D8B030D-6E8A-4147-A177-3AD203B41FA5}">
                      <a16:colId xmlns:a16="http://schemas.microsoft.com/office/drawing/2014/main" val="3550658329"/>
                    </a:ext>
                  </a:extLst>
                </a:gridCol>
                <a:gridCol w="1769806">
                  <a:extLst>
                    <a:ext uri="{9D8B030D-6E8A-4147-A177-3AD203B41FA5}">
                      <a16:colId xmlns:a16="http://schemas.microsoft.com/office/drawing/2014/main" val="2997925223"/>
                    </a:ext>
                  </a:extLst>
                </a:gridCol>
                <a:gridCol w="2369575">
                  <a:extLst>
                    <a:ext uri="{9D8B030D-6E8A-4147-A177-3AD203B41FA5}">
                      <a16:colId xmlns:a16="http://schemas.microsoft.com/office/drawing/2014/main" val="313101919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1:7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智慧道路的总纲</a:t>
                      </a:r>
                      <a:endParaRPr lang="en-US" sz="1100" b="1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27911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十段父亲的教导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三则智慧的呼喊</a:t>
                      </a:r>
                      <a:endParaRPr lang="en-US" sz="1100" b="1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信息重点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306461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1:8-1:19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1/10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远离恶人、避免贪财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918012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1:20-1:33</a:t>
                      </a:r>
                      <a:endParaRPr lang="en-US" sz="1100" b="1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智慧的呼喊</a:t>
                      </a:r>
                      <a:r>
                        <a:rPr lang="en-US" sz="1400" b="1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1/3</a:t>
                      </a:r>
                      <a:endParaRPr lang="en-US" sz="1100" b="1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离弃愚昧、得避灾祸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151541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2:1-2:22</a:t>
                      </a:r>
                      <a:endParaRPr lang="en-US" sz="1100" b="1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2/10</a:t>
                      </a:r>
                      <a:endParaRPr lang="en-US" sz="1100" b="1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得真智慧、走正直路</a:t>
                      </a:r>
                      <a:endParaRPr lang="en-US" sz="1100" b="1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53749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3:1-3:35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3/10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持守智慧、坦然行路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802594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4:1-4:9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4/10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怀抱智慧、加增尊荣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497113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4:10-4:19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5/10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行正直路、走光明道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542273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4:20-4:27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6/10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心当保守、眼要直观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39049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5:1-5:23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7/10</a:t>
                      </a:r>
                      <a:endParaRPr lang="en-US" sz="1100" b="1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眼离淫妇、忠于婚姻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118601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6:1-6:19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8/10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不要懒惰、不可乖僻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792751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6:20-6:35</a:t>
                      </a:r>
                      <a:endParaRPr lang="en-US" sz="1100" b="1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9/10</a:t>
                      </a:r>
                      <a:endParaRPr lang="en-US" sz="1100" b="1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不贪美色、远离荡妇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34164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7:1-7:27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父亲的教导</a:t>
                      </a: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10/10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highlight>
                            <a:srgbClr val="00FFFF"/>
                          </a:highlight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谄媚外女、死亡之宫</a:t>
                      </a:r>
                      <a:endParaRPr lang="en-US" sz="1100" b="1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961342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8:1-8:36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智慧的呼喊</a:t>
                      </a: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2/3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听从智慧、必得生命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021035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9:1-9:18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智慧的呼喊</a:t>
                      </a:r>
                      <a:r>
                        <a:rPr lang="en-US" sz="1400" b="1" dirty="0">
                          <a:effectLst/>
                          <a:latin typeface="SimSun" panose="02010600030101010101" pitchFamily="2" charset="-122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3/3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舍弃愚蒙、行走光明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0901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9707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箴言：不只是好的意见或者忠告；而是上帝邀请我们从前辈那里学习智慧。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箴言：不是律法、不是预言、不是应许，是从选择到结果的可能性。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箴言：集中讲普遍的规律，非例外事件；我们需要承认人生太复杂，无法简单公式化；我们需要查考所有智慧书。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582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箴言的道德逻辑：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E1BB959-EAA6-23E0-A341-3FE922E675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4341609"/>
              </p:ext>
            </p:extLst>
          </p:nvPr>
        </p:nvGraphicFramePr>
        <p:xfrm>
          <a:off x="0" y="993058"/>
          <a:ext cx="12192000" cy="34471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16361">
                  <a:extLst>
                    <a:ext uri="{9D8B030D-6E8A-4147-A177-3AD203B41FA5}">
                      <a16:colId xmlns:a16="http://schemas.microsoft.com/office/drawing/2014/main" val="4147603109"/>
                    </a:ext>
                  </a:extLst>
                </a:gridCol>
                <a:gridCol w="4542504">
                  <a:extLst>
                    <a:ext uri="{9D8B030D-6E8A-4147-A177-3AD203B41FA5}">
                      <a16:colId xmlns:a16="http://schemas.microsoft.com/office/drawing/2014/main" val="3465361809"/>
                    </a:ext>
                  </a:extLst>
                </a:gridCol>
                <a:gridCol w="3333135">
                  <a:extLst>
                    <a:ext uri="{9D8B030D-6E8A-4147-A177-3AD203B41FA5}">
                      <a16:colId xmlns:a16="http://schemas.microsoft.com/office/drawing/2014/main" val="2702455790"/>
                    </a:ext>
                  </a:extLst>
                </a:gridCol>
              </a:tblGrid>
              <a:tr h="11096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我们的选择</a:t>
                      </a:r>
                      <a:endParaRPr lang="en-US" sz="32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我们的生命</a:t>
                      </a:r>
                      <a:endParaRPr lang="en-US" sz="320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我们的生活</a:t>
                      </a:r>
                      <a:endParaRPr lang="en-US" sz="320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0502653"/>
                  </a:ext>
                </a:extLst>
              </a:tr>
              <a:tr h="11517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敬畏耶和华、得智慧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美德、诚信、和慷慨</a:t>
                      </a:r>
                      <a:endParaRPr lang="en-US" sz="3200" b="1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成功、平安</a:t>
                      </a:r>
                      <a:endParaRPr lang="en-US" sz="3200" b="1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8219642"/>
                  </a:ext>
                </a:extLst>
              </a:tr>
              <a:tr h="118574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愚昧、邪恶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b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自私、骄傲</a:t>
                      </a:r>
                      <a:endParaRPr lang="en-US" sz="3200" b="1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3200" b="1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羞耻、毁灭</a:t>
                      </a:r>
                      <a:endParaRPr lang="en-US" sz="3200" b="1" dirty="0">
                        <a:solidFill>
                          <a:schemeClr val="tx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43615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6551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indent="0" algn="l" rtl="0" eaLnBrk="1" fontAlgn="ctr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3:1-3:35</a:t>
            </a:r>
            <a:r>
              <a:rPr lang="en-US" sz="4800" dirty="0">
                <a:highlight>
                  <a:srgbClr val="FFFF00"/>
                </a:highlight>
              </a:rPr>
              <a:t>	</a:t>
            </a:r>
            <a:r>
              <a:rPr lang="zh-CN" sz="4000" b="1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父亲的教导</a:t>
            </a:r>
            <a:r>
              <a:rPr lang="en-US" sz="4000" b="1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3/10</a:t>
            </a:r>
            <a:r>
              <a:rPr lang="en-US" sz="4800" dirty="0">
                <a:highlight>
                  <a:srgbClr val="FFFF00"/>
                </a:highlight>
              </a:rPr>
              <a:t>		</a:t>
            </a:r>
            <a:r>
              <a:rPr lang="zh-CN" sz="4000" b="1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持守智慧、坦然行路</a:t>
            </a:r>
            <a:endParaRPr lang="en-US" altLang="zh-CN" sz="4000" b="1" i="0" u="none" strike="noStrike" kern="1200" dirty="0">
              <a:solidFill>
                <a:srgbClr val="000000"/>
              </a:solidFill>
              <a:effectLst/>
              <a:highlight>
                <a:srgbClr val="FFFF00"/>
              </a:highlight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fontAlgn="ctr">
              <a:lnSpc>
                <a:spcPct val="150000"/>
              </a:lnSpc>
            </a:pPr>
            <a:r>
              <a:rPr lang="en-US" sz="4000" b="1" dirty="0">
                <a:solidFill>
                  <a:srgbClr val="000000"/>
                </a:solidFill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4:1-4:9</a:t>
            </a:r>
            <a:r>
              <a:rPr lang="en-US" sz="4800" dirty="0"/>
              <a:t>		</a:t>
            </a:r>
            <a:r>
              <a:rPr lang="zh-CN" altLang="en-US" sz="4000" b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父亲的教导</a:t>
            </a:r>
            <a:r>
              <a:rPr lang="en-US" sz="4000" b="1" dirty="0">
                <a:solidFill>
                  <a:srgbClr val="000000"/>
                </a:solidFill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4/10		</a:t>
            </a:r>
            <a:r>
              <a:rPr lang="zh-CN" altLang="en-US" sz="4000" b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怀抱智慧、加增尊荣</a:t>
            </a:r>
            <a:endParaRPr lang="en-US" sz="4800" dirty="0"/>
          </a:p>
          <a:p>
            <a:pPr marL="0" indent="0" fontAlgn="ctr">
              <a:lnSpc>
                <a:spcPct val="150000"/>
              </a:lnSpc>
            </a:pPr>
            <a:r>
              <a:rPr lang="en-US" sz="4000" b="1" dirty="0">
                <a:solidFill>
                  <a:srgbClr val="000000"/>
                </a:solidFill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4:10-4:19	</a:t>
            </a:r>
            <a:r>
              <a:rPr lang="zh-CN" altLang="en-US" sz="4000" b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父亲的教导</a:t>
            </a:r>
            <a:r>
              <a:rPr lang="en-US" sz="4000" b="1" dirty="0">
                <a:solidFill>
                  <a:srgbClr val="000000"/>
                </a:solidFill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5/10		</a:t>
            </a:r>
            <a:r>
              <a:rPr lang="zh-CN" altLang="en-US" sz="4000" b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行正直路、走光明道</a:t>
            </a:r>
            <a:endParaRPr lang="en-US" altLang="zh-CN" sz="4000" b="1" dirty="0">
              <a:solidFill>
                <a:srgbClr val="000000"/>
              </a:solidFill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fontAlgn="ctr">
              <a:lnSpc>
                <a:spcPct val="150000"/>
              </a:lnSpc>
            </a:pPr>
            <a:r>
              <a:rPr lang="en-US" sz="4000" b="1" dirty="0">
                <a:solidFill>
                  <a:srgbClr val="000000"/>
                </a:solidFill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4:20-4:27	</a:t>
            </a:r>
            <a:r>
              <a:rPr lang="zh-CN" altLang="en-US" sz="4000" b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父亲的教导</a:t>
            </a:r>
            <a:r>
              <a:rPr lang="en-US" sz="4000" b="1" dirty="0">
                <a:solidFill>
                  <a:srgbClr val="000000"/>
                </a:solidFill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6/10		</a:t>
            </a:r>
            <a:r>
              <a:rPr lang="zh-CN" altLang="en-US" sz="4000" b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心当保守、眼要直观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088468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293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本段的总纲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前言：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我儿，不要忘记我的法则（或译：指教）；你心要谨守我的诫命；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因为它必将长久的日子，生命的年数与平安，加给你。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不可使慈爱、诚实离开你，要系在你颈项上，刻在你心版上。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这样，你必在上帝和世人眼前蒙恩宠，有聪明。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500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、智慧人的基础：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你要专心</a:t>
            </a:r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仰赖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耶和华，不可倚靠自己的聪明，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在你一切所行的事上都要认定他，他必指引你的路。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不要自以为有智慧；要敬畏耶和华，远离恶事。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这便医治你的肚脐，滋润你的百骨。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19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你要以财物和一切初熟的土产</a:t>
            </a:r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尊荣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这样，你的仓房必充满有余；你的酒榨有新酒盈溢。</a:t>
            </a:r>
          </a:p>
        </p:txBody>
      </p:sp>
    </p:spTree>
    <p:extLst>
      <p:ext uri="{BB962C8B-B14F-4D97-AF65-F5344CB8AC3E}">
        <p14:creationId xmlns:p14="http://schemas.microsoft.com/office/powerpoint/2010/main" val="3010104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玛拉基书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人岂可夺取上帝之物呢？你们竟夺取我的供物。你们却说：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我们在何事上夺取你的供物呢？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』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就是你们在当纳的十分之一和当献的供物上。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因你们通国的人都夺取我的供物，咒诅就临到你们身上。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万军之耶和华说：你们要将当纳的十分之一全然送入仓库，使我家有粮，以此试试我，是否为你们敞开天上的窗户，倾福与你们，甚至无处可容。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65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我儿，你</a:t>
            </a:r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不可轻看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耶和华的管教（或译：惩治），也不可厌烦他的责备；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因为耶和华所爱的，他必责备，正如父亲责备所喜爱的儿子。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470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755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希伯来书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你们又忘了那劝你们如同劝儿子的话，说：我儿，你不可轻看主的管教，被他责备的时候也不可灰心；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因为主所爱的，他必管教，又鞭打凡所收纳的儿子。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生身的父都是暂随己意管教我们；惟有万灵的父管教我们，是要我们得益处，使我们在他的圣洁上有分。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12:11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凡管教的事，当时不觉得快乐，反觉得愁苦；后来却为那经练过的人结出平安的果子，就是义。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354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15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、智慧人的益处：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得智慧，得聪明的，这人便为有福。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因为得智慧胜过得银子，其利益强如精金，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比珍珠（或译：红宝石）宝贵；你一切所喜爱的，都不足与比较。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她右手有长寿，左手有富贵。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3:17 </a:t>
            </a:r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她的道是安乐；她的路全是平安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她与持守她的作生命树；持定她的，俱各有福。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170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15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耶和华以智慧立地，以聪明定天，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以知识使深渊裂开，使天空滴下甘露。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我儿，要谨守真智慧和谋略，不可使她离开你的眼目。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这样，她必作你的生命，颈项的美饰。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3:23 </a:t>
            </a:r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你就坦然行路，不致碰脚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你躺下，必不惧怕；你躺卧，睡得香甜。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忽然来的惊恐，不要害怕；恶人遭毁灭，也不要恐惧。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因为耶和华是你所倚靠的；他必保守你的脚不陷入网罗。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729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293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、智慧人的表现：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你手若有行善的力量，不可推辞，就当向那应得的人施行。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你那里若有现成的，不可对邻舍说：去吧，明天再来，我必给你。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3:29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你的邻舍既在你附近安居，你不可设计害他。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3:30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人未曾加害与你，不可无故与他相争。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711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3:31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不可嫉妒强暴的人，也不可选择他所行的路。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3:32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因为，乖僻人为耶和华所憎恶；正直人为他所亲密。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3:33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耶和华咒诅恶人的家庭，赐福与义人的居所。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3:34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他讥诮那好讥诮的人，赐恩给谦卑的人。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3:35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智慧人必承受尊荣；愚昧人高升也成为羞辱。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55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indent="0" algn="l" rtl="0" eaLnBrk="1" fontAlgn="ctr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i="0" u="none" strike="noStrike" kern="1200" dirty="0">
                <a:solidFill>
                  <a:srgbClr val="000000"/>
                </a:solidFill>
                <a:effectLst/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3:1-3:35</a:t>
            </a:r>
            <a:r>
              <a:rPr lang="en-US" sz="4800" dirty="0"/>
              <a:t>	</a:t>
            </a:r>
            <a:r>
              <a:rPr lang="zh-CN" sz="4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父亲的教导</a:t>
            </a:r>
            <a:r>
              <a:rPr lang="en-US" sz="4000" b="1" i="0" u="none" strike="noStrike" kern="1200" dirty="0">
                <a:solidFill>
                  <a:srgbClr val="000000"/>
                </a:solidFill>
                <a:effectLst/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3/10</a:t>
            </a:r>
            <a:r>
              <a:rPr lang="en-US" sz="4800" dirty="0"/>
              <a:t>		</a:t>
            </a:r>
            <a:r>
              <a:rPr lang="zh-CN" sz="4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持守智慧、坦然行路</a:t>
            </a:r>
            <a:endParaRPr lang="en-US" altLang="zh-CN" sz="4000" b="1" i="0" u="none" strike="noStrike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fontAlgn="ctr">
              <a:lnSpc>
                <a:spcPct val="150000"/>
              </a:lnSpc>
            </a:pPr>
            <a:r>
              <a:rPr lang="en-US" sz="4000" b="1" dirty="0">
                <a:solidFill>
                  <a:srgbClr val="000000"/>
                </a:solidFill>
                <a:highlight>
                  <a:srgbClr val="FFFF00"/>
                </a:highlight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4:1-4:9</a:t>
            </a:r>
            <a:r>
              <a:rPr lang="en-US" sz="4800" dirty="0">
                <a:highlight>
                  <a:srgbClr val="FFFF00"/>
                </a:highlight>
              </a:rPr>
              <a:t>		</a:t>
            </a:r>
            <a:r>
              <a:rPr lang="zh-CN" altLang="en-US" sz="4000" b="1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父亲的教导</a:t>
            </a:r>
            <a:r>
              <a:rPr lang="en-US" sz="4000" b="1" dirty="0">
                <a:solidFill>
                  <a:srgbClr val="000000"/>
                </a:solidFill>
                <a:highlight>
                  <a:srgbClr val="FFFF00"/>
                </a:highlight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4/10		</a:t>
            </a:r>
            <a:r>
              <a:rPr lang="zh-CN" altLang="en-US" sz="4000" b="1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怀抱智慧、加增尊荣</a:t>
            </a:r>
            <a:endParaRPr lang="en-US" sz="4800" dirty="0">
              <a:highlight>
                <a:srgbClr val="FFFF00"/>
              </a:highlight>
            </a:endParaRPr>
          </a:p>
          <a:p>
            <a:pPr marL="0" indent="0" fontAlgn="ctr">
              <a:lnSpc>
                <a:spcPct val="150000"/>
              </a:lnSpc>
            </a:pPr>
            <a:r>
              <a:rPr lang="en-US" sz="4000" b="1" dirty="0">
                <a:solidFill>
                  <a:srgbClr val="000000"/>
                </a:solidFill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4:10-4:19	</a:t>
            </a:r>
            <a:r>
              <a:rPr lang="zh-CN" altLang="en-US" sz="4000" b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父亲的教导</a:t>
            </a:r>
            <a:r>
              <a:rPr lang="en-US" sz="4000" b="1" dirty="0">
                <a:solidFill>
                  <a:srgbClr val="000000"/>
                </a:solidFill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5/10		</a:t>
            </a:r>
            <a:r>
              <a:rPr lang="zh-CN" altLang="en-US" sz="4000" b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行正直路、走光明道</a:t>
            </a:r>
            <a:endParaRPr lang="en-US" altLang="zh-CN" sz="4000" b="1" dirty="0">
              <a:solidFill>
                <a:srgbClr val="000000"/>
              </a:solidFill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fontAlgn="ctr">
              <a:lnSpc>
                <a:spcPct val="150000"/>
              </a:lnSpc>
            </a:pPr>
            <a:r>
              <a:rPr lang="en-US" sz="4000" b="1" dirty="0">
                <a:solidFill>
                  <a:srgbClr val="000000"/>
                </a:solidFill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4:20-4:27	</a:t>
            </a:r>
            <a:r>
              <a:rPr lang="zh-CN" altLang="en-US" sz="4000" b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父亲的教导</a:t>
            </a:r>
            <a:r>
              <a:rPr lang="en-US" sz="4000" b="1" dirty="0">
                <a:solidFill>
                  <a:srgbClr val="000000"/>
                </a:solidFill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6/10		</a:t>
            </a:r>
            <a:r>
              <a:rPr lang="zh-CN" altLang="en-US" sz="4000" b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心当保守、眼要直观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9991003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本段的总纲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前言：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众子啊，要听父亲的教训，留心得知聪明。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因我所给你们的是好教训；不可离弃我的法则（或译：指教）。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我在父亲面前为孝子，在母亲眼中为独一的娇儿。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父亲教训我说：你心要存记我的言语，遵守我的命令，便得存活。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要得智慧，要得聪明，不可忘记，也不可偏离我口中的言语。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5479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39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智慧人的益处：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不可离弃智慧，智慧就护卫你；要爱她，她就保守你。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智慧为首；所以，要得智慧。在你一切所得之内必得聪明（或译：用你一切所得的去换聪明）。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高举智慧，她就使你高升；怀抱智慧，她就使你尊荣。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她必将华冠加在你头上，把荣冕交给你。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9492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indent="0" algn="l" rtl="0" eaLnBrk="1" fontAlgn="ctr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i="0" u="none" strike="noStrike" kern="1200" dirty="0">
                <a:solidFill>
                  <a:srgbClr val="000000"/>
                </a:solidFill>
                <a:effectLst/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3:1-3:35</a:t>
            </a:r>
            <a:r>
              <a:rPr lang="en-US" sz="4800" dirty="0"/>
              <a:t>	</a:t>
            </a:r>
            <a:r>
              <a:rPr lang="zh-CN" sz="4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父亲的教导</a:t>
            </a:r>
            <a:r>
              <a:rPr lang="en-US" sz="4000" b="1" i="0" u="none" strike="noStrike" kern="1200" dirty="0">
                <a:solidFill>
                  <a:srgbClr val="000000"/>
                </a:solidFill>
                <a:effectLst/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3/10</a:t>
            </a:r>
            <a:r>
              <a:rPr lang="en-US" sz="4800" dirty="0"/>
              <a:t>		</a:t>
            </a:r>
            <a:r>
              <a:rPr lang="zh-CN" sz="4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持守智慧、坦然行路</a:t>
            </a:r>
            <a:endParaRPr lang="en-US" altLang="zh-CN" sz="4000" b="1" i="0" u="none" strike="noStrike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fontAlgn="ctr">
              <a:lnSpc>
                <a:spcPct val="150000"/>
              </a:lnSpc>
            </a:pPr>
            <a:r>
              <a:rPr lang="en-US" sz="4000" b="1" dirty="0">
                <a:solidFill>
                  <a:srgbClr val="000000"/>
                </a:solidFill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4:1-4:9</a:t>
            </a:r>
            <a:r>
              <a:rPr lang="en-US" sz="4800" dirty="0"/>
              <a:t>		</a:t>
            </a:r>
            <a:r>
              <a:rPr lang="zh-CN" altLang="en-US" sz="4000" b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父亲的教导</a:t>
            </a:r>
            <a:r>
              <a:rPr lang="en-US" sz="4000" b="1" dirty="0">
                <a:solidFill>
                  <a:srgbClr val="000000"/>
                </a:solidFill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4/10		</a:t>
            </a:r>
            <a:r>
              <a:rPr lang="zh-CN" altLang="en-US" sz="4000" b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怀抱智慧、加增尊荣</a:t>
            </a:r>
            <a:endParaRPr lang="en-US" sz="4800" dirty="0"/>
          </a:p>
          <a:p>
            <a:pPr marL="0" indent="0" fontAlgn="ctr">
              <a:lnSpc>
                <a:spcPct val="150000"/>
              </a:lnSpc>
            </a:pPr>
            <a:r>
              <a:rPr lang="en-US" sz="4000" b="1" dirty="0">
                <a:solidFill>
                  <a:srgbClr val="000000"/>
                </a:solidFill>
                <a:highlight>
                  <a:srgbClr val="FFFF00"/>
                </a:highlight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4:10-4:19	</a:t>
            </a:r>
            <a:r>
              <a:rPr lang="zh-CN" altLang="en-US" sz="4000" b="1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父亲的教导</a:t>
            </a:r>
            <a:r>
              <a:rPr lang="en-US" sz="4000" b="1" dirty="0">
                <a:solidFill>
                  <a:srgbClr val="000000"/>
                </a:solidFill>
                <a:highlight>
                  <a:srgbClr val="FFFF00"/>
                </a:highlight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5/10		</a:t>
            </a:r>
            <a:r>
              <a:rPr lang="zh-CN" altLang="en-US" sz="4000" b="1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行正直路、走光明道</a:t>
            </a:r>
            <a:endParaRPr lang="en-US" altLang="zh-CN" sz="4000" b="1" dirty="0">
              <a:solidFill>
                <a:srgbClr val="000000"/>
              </a:solidFill>
              <a:highlight>
                <a:srgbClr val="FFFF00"/>
              </a:highlight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fontAlgn="ctr">
              <a:lnSpc>
                <a:spcPct val="150000"/>
              </a:lnSpc>
            </a:pPr>
            <a:r>
              <a:rPr lang="en-US" sz="4000" b="1" dirty="0">
                <a:solidFill>
                  <a:srgbClr val="000000"/>
                </a:solidFill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4:20-4:27	</a:t>
            </a:r>
            <a:r>
              <a:rPr lang="zh-CN" altLang="en-US" sz="4000" b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父亲的教导</a:t>
            </a:r>
            <a:r>
              <a:rPr lang="en-US" sz="4000" b="1" dirty="0">
                <a:solidFill>
                  <a:srgbClr val="000000"/>
                </a:solidFill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6/10		</a:t>
            </a:r>
            <a:r>
              <a:rPr lang="zh-CN" altLang="en-US" sz="4000" b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心当保守、眼要直观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2429174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739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本段的总纲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前言：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我儿，你要听受我的言语，就必延年益寿。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我已指教你走智慧的道，引导你行正直的路。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你行走，脚步必不致狭窄；你奔跑，也不致跌倒。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要持定训诲，不可放松；必当谨守，因为它是你的生命。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6481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60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智慧人的表现：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不可行恶人的路；不要走坏人的道。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要躲避，不可经过；要转身而去。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这等人若不行恶，不得睡觉；不使人跌倒，睡卧不安；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因为他们以奸恶吃饼，以强暴喝酒。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但义人的路好像黎明的光，越照越明，直到日午。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恶人的道好像幽暗，自己不知因甚么跌倒。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6300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indent="0" algn="l" rtl="0" eaLnBrk="1" fontAlgn="ctr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i="0" u="none" strike="noStrike" kern="1200" dirty="0">
                <a:solidFill>
                  <a:srgbClr val="000000"/>
                </a:solidFill>
                <a:effectLst/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3:1-3:35</a:t>
            </a:r>
            <a:r>
              <a:rPr lang="en-US" sz="4800" dirty="0"/>
              <a:t>	</a:t>
            </a:r>
            <a:r>
              <a:rPr lang="zh-CN" sz="4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父亲的教导</a:t>
            </a:r>
            <a:r>
              <a:rPr lang="en-US" sz="4000" b="1" i="0" u="none" strike="noStrike" kern="1200" dirty="0">
                <a:solidFill>
                  <a:srgbClr val="000000"/>
                </a:solidFill>
                <a:effectLst/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3/10</a:t>
            </a:r>
            <a:r>
              <a:rPr lang="en-US" sz="4800" dirty="0"/>
              <a:t>		</a:t>
            </a:r>
            <a:r>
              <a:rPr lang="zh-CN" sz="4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持守智慧、坦然行路</a:t>
            </a:r>
            <a:endParaRPr lang="en-US" altLang="zh-CN" sz="4000" b="1" i="0" u="none" strike="noStrike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fontAlgn="ctr">
              <a:lnSpc>
                <a:spcPct val="150000"/>
              </a:lnSpc>
            </a:pPr>
            <a:r>
              <a:rPr lang="en-US" sz="4000" b="1" dirty="0">
                <a:solidFill>
                  <a:srgbClr val="000000"/>
                </a:solidFill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4:1-4:9</a:t>
            </a:r>
            <a:r>
              <a:rPr lang="en-US" sz="4800" dirty="0"/>
              <a:t>		</a:t>
            </a:r>
            <a:r>
              <a:rPr lang="zh-CN" altLang="en-US" sz="4000" b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父亲的教导</a:t>
            </a:r>
            <a:r>
              <a:rPr lang="en-US" sz="4000" b="1" dirty="0">
                <a:solidFill>
                  <a:srgbClr val="000000"/>
                </a:solidFill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4/10		</a:t>
            </a:r>
            <a:r>
              <a:rPr lang="zh-CN" altLang="en-US" sz="4000" b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怀抱智慧、加增尊荣</a:t>
            </a:r>
            <a:endParaRPr lang="en-US" sz="4800" dirty="0"/>
          </a:p>
          <a:p>
            <a:pPr marL="0" indent="0" fontAlgn="ctr">
              <a:lnSpc>
                <a:spcPct val="150000"/>
              </a:lnSpc>
            </a:pPr>
            <a:r>
              <a:rPr lang="en-US" sz="4000" b="1" dirty="0">
                <a:solidFill>
                  <a:srgbClr val="000000"/>
                </a:solidFill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4:10-4:19	</a:t>
            </a:r>
            <a:r>
              <a:rPr lang="zh-CN" altLang="en-US" sz="4000" b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父亲的教导</a:t>
            </a:r>
            <a:r>
              <a:rPr lang="en-US" sz="4000" b="1" dirty="0">
                <a:solidFill>
                  <a:srgbClr val="000000"/>
                </a:solidFill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5/10		</a:t>
            </a:r>
            <a:r>
              <a:rPr lang="zh-CN" altLang="en-US" sz="4000" b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行正直路、走光明道</a:t>
            </a:r>
            <a:endParaRPr lang="en-US" altLang="zh-CN" sz="4000" b="1" dirty="0">
              <a:solidFill>
                <a:srgbClr val="000000"/>
              </a:solidFill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fontAlgn="ctr">
              <a:lnSpc>
                <a:spcPct val="150000"/>
              </a:lnSpc>
            </a:pPr>
            <a:r>
              <a:rPr lang="en-US" sz="4000" b="1" dirty="0">
                <a:solidFill>
                  <a:srgbClr val="000000"/>
                </a:solidFill>
                <a:highlight>
                  <a:srgbClr val="FFFF00"/>
                </a:highlight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4:20-4:27	</a:t>
            </a:r>
            <a:r>
              <a:rPr lang="zh-CN" altLang="en-US" sz="4000" b="1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父亲的教导</a:t>
            </a:r>
            <a:r>
              <a:rPr lang="en-US" sz="4000" b="1" dirty="0">
                <a:solidFill>
                  <a:srgbClr val="000000"/>
                </a:solidFill>
                <a:highlight>
                  <a:srgbClr val="FFFF00"/>
                </a:highlight>
                <a:latin typeface="SimSu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6/10		</a:t>
            </a:r>
            <a:r>
              <a:rPr lang="zh-CN" altLang="en-US" sz="4000" b="1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心当保守、眼要直观</a:t>
            </a:r>
            <a:endParaRPr lang="en-US" sz="48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5992076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本段的总纲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前言：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我儿，要留心听我的言词，侧耳听我的话语，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都不可离你的眼目，要存记在你心中。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因为得着它的，就得了生命，又得了医全体的良药。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349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智慧人的表现：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你要保守你心，胜过保守一切（或译：你要切切保守你心），因为一生的果效是由心发出。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你要除掉邪僻的口，弃绝乖谬的嘴。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你的眼目要向前正看；你的眼睛（原文是皮）当向前直观。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要修平你脚下的路，坚定你一切的道。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不可偏向左右；要使你的脚离开邪恶。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6022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本周金句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你要专心仰赖耶和华，不可倚靠自己的聪明，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在你一切所行的事上都要认定他，他必指引你的路。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zh-CN" altLang="en-US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你要保守你心，胜过保守一切，因为一生的果效是由心发出。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下周五查经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：箴言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5-7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19589293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309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lv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讨论问题：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640080" lvl="2" indent="-64008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智慧人的基础：我和上帝的关系如何？在仰赖（敬畏）和尊荣（奉献）耶和华的现状如何？</a:t>
            </a:r>
          </a:p>
          <a:p>
            <a:pPr marL="640080" lvl="2" indent="-64008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智慧人的益处：我是否品尝过因信主而来的平安、喜乐？我目前的道路坦然、通达吗？</a:t>
            </a:r>
          </a:p>
          <a:p>
            <a:pPr marL="640080" lvl="2" indent="-64008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智慧人的表现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：我和邻里、同事的相处和睦吗？在他们需要是有否伸出援助之手？</a:t>
            </a:r>
          </a:p>
          <a:p>
            <a:pPr marL="640080" lvl="2" indent="-64008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智慧人的表现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：在保守自己的心方面，我做得如何？面对试探、引诱，我的表现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经历如何？</a:t>
            </a:r>
          </a:p>
        </p:txBody>
      </p:sp>
    </p:spTree>
    <p:extLst>
      <p:ext uri="{BB962C8B-B14F-4D97-AF65-F5344CB8AC3E}">
        <p14:creationId xmlns:p14="http://schemas.microsoft.com/office/powerpoint/2010/main" val="1975651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8984</TotalTime>
  <Words>2612</Words>
  <Application>Microsoft Office PowerPoint</Application>
  <PresentationFormat>Widescreen</PresentationFormat>
  <Paragraphs>213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CL-Grp2</dc:creator>
  <cp:lastModifiedBy>CL-Grp2</cp:lastModifiedBy>
  <cp:revision>26</cp:revision>
  <cp:lastPrinted>2022-08-25T22:16:15Z</cp:lastPrinted>
  <dcterms:created xsi:type="dcterms:W3CDTF">2022-08-05T17:02:08Z</dcterms:created>
  <dcterms:modified xsi:type="dcterms:W3CDTF">2022-09-10T04:25:43Z</dcterms:modified>
</cp:coreProperties>
</file>